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4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81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335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217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802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51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056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867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24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332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988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139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03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68FB-AB2A-4AB8-91B6-3033CD9D18AF}" type="datetimeFigureOut">
              <a:rPr lang="es-CO" smtClean="0"/>
              <a:t>12/07/2022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26510-C7F1-43E6-9604-9660BD59A6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501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linkedin.com/in/julianuribegome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3721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/>
              <a:t>Analítica sobre bases de datos abiertos de seguridad en la ciudad de Medellín: un ejercicio exploratorio sobre hurtos e incidentes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316581"/>
            <a:ext cx="9144000" cy="816429"/>
          </a:xfrm>
        </p:spPr>
        <p:txBody>
          <a:bodyPr>
            <a:normAutofit lnSpcReduction="10000"/>
          </a:bodyPr>
          <a:lstStyle/>
          <a:p>
            <a:r>
              <a:rPr lang="es-MX" dirty="0"/>
              <a:t>Julián Alberto Uribe Gómez</a:t>
            </a:r>
          </a:p>
          <a:p>
            <a:r>
              <a:rPr lang="es-MX" dirty="0"/>
              <a:t>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362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640388" y="3246965"/>
            <a:ext cx="2024743" cy="364070"/>
          </a:xfrm>
        </p:spPr>
        <p:txBody>
          <a:bodyPr>
            <a:noAutofit/>
          </a:bodyPr>
          <a:lstStyle/>
          <a:p>
            <a:pPr algn="r"/>
            <a:r>
              <a:rPr lang="es-MX" sz="2800" dirty="0"/>
              <a:t>El mayor numero de reportes suceden entre semana, entre las 7 pm y 22 pm.  </a:t>
            </a:r>
            <a:endParaRPr lang="es-CO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" y="-820"/>
            <a:ext cx="9592032" cy="68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Hurto de carros</a:t>
            </a:r>
            <a:endParaRPr lang="es-CO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41705"/>
              </p:ext>
            </p:extLst>
          </p:nvPr>
        </p:nvGraphicFramePr>
        <p:xfrm>
          <a:off x="2129518" y="1998617"/>
          <a:ext cx="7932964" cy="3870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31804">
                  <a:extLst>
                    <a:ext uri="{9D8B030D-6E8A-4147-A177-3AD203B41FA5}">
                      <a16:colId xmlns:a16="http://schemas.microsoft.com/office/drawing/2014/main" val="4235552556"/>
                    </a:ext>
                  </a:extLst>
                </a:gridCol>
                <a:gridCol w="3801160">
                  <a:extLst>
                    <a:ext uri="{9D8B030D-6E8A-4147-A177-3AD203B41FA5}">
                      <a16:colId xmlns:a16="http://schemas.microsoft.com/office/drawing/2014/main" val="3108786823"/>
                    </a:ext>
                  </a:extLst>
                </a:gridCol>
              </a:tblGrid>
              <a:tr h="367592">
                <a:tc>
                  <a:txBody>
                    <a:bodyPr/>
                    <a:lstStyle/>
                    <a:p>
                      <a:r>
                        <a:rPr lang="es-MX" sz="2800" dirty="0"/>
                        <a:t>Número de datos analizados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37976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20030"/>
                  </a:ext>
                </a:extLst>
              </a:tr>
              <a:tr h="367592">
                <a:tc>
                  <a:txBody>
                    <a:bodyPr/>
                    <a:lstStyle/>
                    <a:p>
                      <a:r>
                        <a:rPr lang="es-MX" sz="2800" dirty="0"/>
                        <a:t>Años de análisis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2003-2022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188934"/>
                  </a:ext>
                </a:extLst>
              </a:tr>
              <a:tr h="367592">
                <a:tc>
                  <a:txBody>
                    <a:bodyPr/>
                    <a:lstStyle/>
                    <a:p>
                      <a:r>
                        <a:rPr lang="es-MX" sz="2800" dirty="0"/>
                        <a:t>Tipo de análisis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Exploratorio, descriptivo, correlacional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84243"/>
                  </a:ext>
                </a:extLst>
              </a:tr>
              <a:tr h="367592">
                <a:tc>
                  <a:txBody>
                    <a:bodyPr/>
                    <a:lstStyle/>
                    <a:p>
                      <a:r>
                        <a:rPr lang="es-MX" sz="2800" dirty="0"/>
                        <a:t>Cantidad de variables analizadas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36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7393"/>
                  </a:ext>
                </a:extLst>
              </a:tr>
              <a:tr h="367592">
                <a:tc>
                  <a:txBody>
                    <a:bodyPr/>
                    <a:lstStyle/>
                    <a:p>
                      <a:r>
                        <a:rPr lang="es-MX" sz="2800" dirty="0"/>
                        <a:t>Fuente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err="1"/>
                        <a:t>MEData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7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68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" y="0"/>
            <a:ext cx="720388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4651" y="2817585"/>
            <a:ext cx="3816531" cy="1325563"/>
          </a:xfrm>
        </p:spPr>
        <p:txBody>
          <a:bodyPr>
            <a:noAutofit/>
          </a:bodyPr>
          <a:lstStyle/>
          <a:p>
            <a:r>
              <a:rPr lang="es-MX" sz="2800" dirty="0"/>
              <a:t>Los </a:t>
            </a:r>
            <a:r>
              <a:rPr lang="es-MX" sz="2800" dirty="0">
                <a:solidFill>
                  <a:srgbClr val="FF0000"/>
                </a:solidFill>
              </a:rPr>
              <a:t>miércoles (16.2%)</a:t>
            </a:r>
            <a:r>
              <a:rPr lang="es-MX" sz="2800" dirty="0"/>
              <a:t> se presentan mayor número de hurtos.</a:t>
            </a:r>
            <a:br>
              <a:rPr lang="es-MX" sz="2800" dirty="0"/>
            </a:br>
            <a:br>
              <a:rPr lang="es-MX" sz="2800" dirty="0"/>
            </a:br>
            <a:r>
              <a:rPr lang="es-MX" sz="2800" dirty="0">
                <a:solidFill>
                  <a:srgbClr val="FF0000"/>
                </a:solidFill>
              </a:rPr>
              <a:t>Mayo (9.6%)</a:t>
            </a:r>
            <a:r>
              <a:rPr lang="es-MX" sz="2800" dirty="0"/>
              <a:t> es el mes con más reportes.</a:t>
            </a:r>
            <a:br>
              <a:rPr lang="es-MX" sz="2800" dirty="0"/>
            </a:br>
            <a:br>
              <a:rPr lang="es-MX" sz="2800" dirty="0"/>
            </a:br>
            <a:r>
              <a:rPr lang="es-MX" sz="2800" dirty="0"/>
              <a:t>Entre las </a:t>
            </a:r>
            <a:r>
              <a:rPr lang="es-MX" sz="2800" dirty="0">
                <a:solidFill>
                  <a:srgbClr val="FF0000"/>
                </a:solidFill>
              </a:rPr>
              <a:t>7pm</a:t>
            </a:r>
            <a:r>
              <a:rPr lang="es-MX" sz="2800" dirty="0"/>
              <a:t> y </a:t>
            </a:r>
            <a:r>
              <a:rPr lang="es-MX" sz="2800" dirty="0">
                <a:solidFill>
                  <a:srgbClr val="FF0000"/>
                </a:solidFill>
              </a:rPr>
              <a:t>11pm (30.6%)</a:t>
            </a:r>
            <a:r>
              <a:rPr lang="es-MX" sz="2800" dirty="0"/>
              <a:t> hay mayor número de reportes.</a:t>
            </a:r>
            <a:br>
              <a:rPr lang="es-MX" sz="2800" dirty="0"/>
            </a:br>
            <a:br>
              <a:rPr lang="es-MX" sz="2800" dirty="0"/>
            </a:br>
            <a:endParaRPr lang="es-CO" sz="2800" dirty="0"/>
          </a:p>
        </p:txBody>
      </p:sp>
      <p:sp>
        <p:nvSpPr>
          <p:cNvPr id="5" name="Anillo 4"/>
          <p:cNvSpPr/>
          <p:nvPr/>
        </p:nvSpPr>
        <p:spPr>
          <a:xfrm>
            <a:off x="379512" y="48027"/>
            <a:ext cx="770709" cy="667975"/>
          </a:xfrm>
          <a:prstGeom prst="donut">
            <a:avLst>
              <a:gd name="adj" fmla="val 35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" name="Anillo 5"/>
          <p:cNvSpPr/>
          <p:nvPr/>
        </p:nvSpPr>
        <p:spPr>
          <a:xfrm>
            <a:off x="4894217" y="83090"/>
            <a:ext cx="770709" cy="667975"/>
          </a:xfrm>
          <a:prstGeom prst="donut">
            <a:avLst>
              <a:gd name="adj" fmla="val 35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Anillo 6"/>
          <p:cNvSpPr/>
          <p:nvPr/>
        </p:nvSpPr>
        <p:spPr>
          <a:xfrm>
            <a:off x="2677886" y="3475173"/>
            <a:ext cx="1020873" cy="927010"/>
          </a:xfrm>
          <a:prstGeom prst="donut">
            <a:avLst>
              <a:gd name="adj" fmla="val 35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Anillo 7"/>
          <p:cNvSpPr/>
          <p:nvPr/>
        </p:nvSpPr>
        <p:spPr>
          <a:xfrm>
            <a:off x="4618684" y="3585935"/>
            <a:ext cx="1208587" cy="1114426"/>
          </a:xfrm>
          <a:prstGeom prst="donut">
            <a:avLst>
              <a:gd name="adj" fmla="val 35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4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2" y="4110997"/>
            <a:ext cx="10857225" cy="26424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" y="32892"/>
            <a:ext cx="3808728" cy="39818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6685" y="469628"/>
            <a:ext cx="7082246" cy="2639332"/>
          </a:xfrm>
        </p:spPr>
        <p:txBody>
          <a:bodyPr>
            <a:normAutofit fontScale="90000"/>
          </a:bodyPr>
          <a:lstStyle/>
          <a:p>
            <a:r>
              <a:rPr lang="es-MX" dirty="0"/>
              <a:t>La mayor cantidad de victimas son los </a:t>
            </a:r>
            <a:r>
              <a:rPr lang="es-MX" dirty="0">
                <a:solidFill>
                  <a:srgbClr val="FF0000"/>
                </a:solidFill>
              </a:rPr>
              <a:t>hombres (76.2%)</a:t>
            </a:r>
            <a:r>
              <a:rPr lang="es-MX" dirty="0"/>
              <a:t>, usualmente, con un estado civil de </a:t>
            </a:r>
            <a:r>
              <a:rPr lang="es-MX" dirty="0">
                <a:solidFill>
                  <a:srgbClr val="FF0000"/>
                </a:solidFill>
              </a:rPr>
              <a:t>casado(a) (33.6%)</a:t>
            </a:r>
            <a:r>
              <a:rPr lang="es-MX" dirty="0"/>
              <a:t>, seguido por </a:t>
            </a:r>
            <a:r>
              <a:rPr lang="es-MX" dirty="0">
                <a:solidFill>
                  <a:srgbClr val="FF0000"/>
                </a:solidFill>
              </a:rPr>
              <a:t>soltero(a) (29.2%)</a:t>
            </a:r>
            <a:r>
              <a:rPr lang="es-MX" dirty="0"/>
              <a:t>.</a:t>
            </a:r>
            <a:endParaRPr lang="es-CO" dirty="0"/>
          </a:p>
        </p:txBody>
      </p:sp>
      <p:sp>
        <p:nvSpPr>
          <p:cNvPr id="7" name="Marco 6"/>
          <p:cNvSpPr/>
          <p:nvPr/>
        </p:nvSpPr>
        <p:spPr>
          <a:xfrm>
            <a:off x="666952" y="304278"/>
            <a:ext cx="992031" cy="3562328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Marco 7"/>
          <p:cNvSpPr/>
          <p:nvPr/>
        </p:nvSpPr>
        <p:spPr>
          <a:xfrm>
            <a:off x="666952" y="4170885"/>
            <a:ext cx="3134338" cy="2582612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1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46" y="2573035"/>
            <a:ext cx="10058400" cy="43107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28" y="14070"/>
            <a:ext cx="3915321" cy="31722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383" y="365760"/>
            <a:ext cx="46220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dirty="0"/>
              <a:t>Los barrios </a:t>
            </a:r>
            <a:r>
              <a:rPr lang="es-MX" sz="3200" dirty="0">
                <a:solidFill>
                  <a:srgbClr val="FF0000"/>
                </a:solidFill>
              </a:rPr>
              <a:t>Laureles, Belén y Conquistadores</a:t>
            </a:r>
            <a:r>
              <a:rPr lang="es-MX" sz="3200" dirty="0"/>
              <a:t> </a:t>
            </a:r>
            <a:r>
              <a:rPr lang="es-MX" sz="3200" dirty="0">
                <a:solidFill>
                  <a:srgbClr val="FF0000"/>
                </a:solidFill>
              </a:rPr>
              <a:t>(6.8%)</a:t>
            </a:r>
            <a:r>
              <a:rPr lang="es-MX" sz="3200" dirty="0"/>
              <a:t> registran el mayor número de reportes. (mapa de calor construido con datos 2019)</a:t>
            </a:r>
            <a:endParaRPr lang="es-CO" sz="3200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1997242" y="1876926"/>
            <a:ext cx="8213546" cy="97455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01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" y="1784982"/>
            <a:ext cx="10058400" cy="50948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4" y="38886"/>
            <a:ext cx="9216185" cy="316081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009707" y="294585"/>
            <a:ext cx="5094055" cy="2226402"/>
          </a:xfrm>
        </p:spPr>
        <p:txBody>
          <a:bodyPr>
            <a:noAutofit/>
          </a:bodyPr>
          <a:lstStyle/>
          <a:p>
            <a:r>
              <a:rPr lang="es-MX" sz="2800" dirty="0"/>
              <a:t>En el 38.5% de los casos no se tiene una medio de transporte para cometer el hurto, sin embargo, usando </a:t>
            </a:r>
            <a:r>
              <a:rPr lang="es-MX" sz="2800" dirty="0">
                <a:solidFill>
                  <a:srgbClr val="FF0000"/>
                </a:solidFill>
              </a:rPr>
              <a:t>automóvil (32.7%) </a:t>
            </a:r>
            <a:r>
              <a:rPr lang="es-MX" sz="2800" dirty="0"/>
              <a:t>y a</a:t>
            </a:r>
            <a:r>
              <a:rPr lang="es-MX" sz="2800" dirty="0">
                <a:solidFill>
                  <a:srgbClr val="FF0000"/>
                </a:solidFill>
              </a:rPr>
              <a:t> pie (23.6%)</a:t>
            </a:r>
            <a:r>
              <a:rPr lang="es-MX" sz="2800" dirty="0"/>
              <a:t>, haciendo uso de </a:t>
            </a:r>
            <a:r>
              <a:rPr lang="es-MX" sz="2800" dirty="0">
                <a:solidFill>
                  <a:srgbClr val="FF0000"/>
                </a:solidFill>
              </a:rPr>
              <a:t>atraco</a:t>
            </a:r>
            <a:r>
              <a:rPr lang="es-MX" sz="2800" dirty="0"/>
              <a:t> y </a:t>
            </a:r>
            <a:r>
              <a:rPr lang="es-MX" sz="2800" dirty="0">
                <a:solidFill>
                  <a:srgbClr val="FF0000"/>
                </a:solidFill>
              </a:rPr>
              <a:t>halado (78.7%)</a:t>
            </a:r>
            <a:r>
              <a:rPr lang="es-MX" sz="2800" dirty="0"/>
              <a:t>.</a:t>
            </a:r>
            <a:endParaRPr lang="es-CO" sz="2800" dirty="0"/>
          </a:p>
        </p:txBody>
      </p:sp>
      <p:sp>
        <p:nvSpPr>
          <p:cNvPr id="7" name="Marco 6"/>
          <p:cNvSpPr/>
          <p:nvPr/>
        </p:nvSpPr>
        <p:spPr>
          <a:xfrm>
            <a:off x="666952" y="1696237"/>
            <a:ext cx="1396979" cy="3186522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Marco 7"/>
          <p:cNvSpPr/>
          <p:nvPr/>
        </p:nvSpPr>
        <p:spPr>
          <a:xfrm>
            <a:off x="3461656" y="294585"/>
            <a:ext cx="1031967" cy="2942956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9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7" y="0"/>
            <a:ext cx="117480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4251" y="1026756"/>
            <a:ext cx="5381897" cy="2521766"/>
          </a:xfrm>
        </p:spPr>
        <p:txBody>
          <a:bodyPr>
            <a:noAutofit/>
          </a:bodyPr>
          <a:lstStyle/>
          <a:p>
            <a:pPr algn="just"/>
            <a:r>
              <a:rPr lang="es-MX" sz="3600" dirty="0"/>
              <a:t>En la gran mayoría de casos se reporta el uso de </a:t>
            </a:r>
            <a:r>
              <a:rPr lang="es-MX" sz="3600" dirty="0">
                <a:solidFill>
                  <a:srgbClr val="FF0000"/>
                </a:solidFill>
              </a:rPr>
              <a:t>llaves maestras</a:t>
            </a:r>
            <a:r>
              <a:rPr lang="es-MX" sz="3600" dirty="0"/>
              <a:t> y </a:t>
            </a:r>
            <a:r>
              <a:rPr lang="es-MX" sz="3600" dirty="0">
                <a:solidFill>
                  <a:srgbClr val="FF0000"/>
                </a:solidFill>
              </a:rPr>
              <a:t>armas de fuego (75.3%)</a:t>
            </a:r>
            <a:r>
              <a:rPr lang="es-MX" sz="3600" dirty="0"/>
              <a:t>, principalmente sobre </a:t>
            </a:r>
            <a:r>
              <a:rPr lang="es-MX" sz="3600" dirty="0">
                <a:solidFill>
                  <a:srgbClr val="FF0000"/>
                </a:solidFill>
              </a:rPr>
              <a:t>hombres</a:t>
            </a:r>
            <a:r>
              <a:rPr lang="es-MX" sz="3600" dirty="0"/>
              <a:t>.</a:t>
            </a:r>
            <a:endParaRPr lang="es-CO" sz="3600" dirty="0"/>
          </a:p>
        </p:txBody>
      </p:sp>
      <p:sp>
        <p:nvSpPr>
          <p:cNvPr id="5" name="Marco 4"/>
          <p:cNvSpPr/>
          <p:nvPr/>
        </p:nvSpPr>
        <p:spPr>
          <a:xfrm>
            <a:off x="1097280" y="457200"/>
            <a:ext cx="2534194" cy="4451684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4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3381711"/>
            <a:ext cx="10058400" cy="345288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31668" y="4830181"/>
            <a:ext cx="5025189" cy="1325563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La mayor cantidad de carros robados son de color </a:t>
            </a:r>
            <a:r>
              <a:rPr lang="es-MX" sz="2800" dirty="0">
                <a:solidFill>
                  <a:srgbClr val="FF0000"/>
                </a:solidFill>
              </a:rPr>
              <a:t>Gris y Blanco (32.6%)</a:t>
            </a:r>
            <a:r>
              <a:rPr lang="es-MX" sz="2800" dirty="0"/>
              <a:t>.</a:t>
            </a:r>
            <a:endParaRPr lang="es-CO" sz="2800" dirty="0"/>
          </a:p>
        </p:txBody>
      </p:sp>
      <p:sp>
        <p:nvSpPr>
          <p:cNvPr id="6" name="Marco 5"/>
          <p:cNvSpPr/>
          <p:nvPr/>
        </p:nvSpPr>
        <p:spPr>
          <a:xfrm>
            <a:off x="525381" y="3561346"/>
            <a:ext cx="1183105" cy="3194899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5" y="-10333"/>
            <a:ext cx="8610214" cy="484051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219073" y="1022908"/>
            <a:ext cx="50251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/>
              <a:t>El tipo de carro más robado es el automóvil</a:t>
            </a:r>
            <a:r>
              <a:rPr lang="es-MX" sz="2800" dirty="0">
                <a:solidFill>
                  <a:srgbClr val="FF0000"/>
                </a:solidFill>
              </a:rPr>
              <a:t> (71.4%)</a:t>
            </a:r>
            <a:r>
              <a:rPr lang="es-MX" sz="2800" dirty="0"/>
              <a:t>.</a:t>
            </a:r>
            <a:endParaRPr lang="es-CO" sz="2800" dirty="0"/>
          </a:p>
        </p:txBody>
      </p:sp>
      <p:sp>
        <p:nvSpPr>
          <p:cNvPr id="8" name="Marco 7"/>
          <p:cNvSpPr/>
          <p:nvPr/>
        </p:nvSpPr>
        <p:spPr>
          <a:xfrm>
            <a:off x="2544679" y="288758"/>
            <a:ext cx="509146" cy="3347301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68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640388" y="3246965"/>
            <a:ext cx="2024743" cy="364070"/>
          </a:xfrm>
        </p:spPr>
        <p:txBody>
          <a:bodyPr>
            <a:noAutofit/>
          </a:bodyPr>
          <a:lstStyle/>
          <a:p>
            <a:pPr algn="r"/>
            <a:r>
              <a:rPr lang="es-MX" sz="2800" dirty="0"/>
              <a:t>El mayor numero de reportes suceden entre semana, entre las 8 pm y 22 pm.  </a:t>
            </a:r>
            <a:endParaRPr lang="es-CO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" y="-26518"/>
            <a:ext cx="9508427" cy="68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5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697" y="2599508"/>
            <a:ext cx="10515600" cy="284770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Julián Alberto Uribe Gómez</a:t>
            </a:r>
          </a:p>
          <a:p>
            <a:pPr marL="0" indent="0" algn="ctr">
              <a:buNone/>
            </a:pPr>
            <a:r>
              <a:rPr lang="es-MX" dirty="0"/>
              <a:t>Docente investigador ITM</a:t>
            </a:r>
          </a:p>
          <a:p>
            <a:pPr marL="0" indent="0" algn="ctr">
              <a:buNone/>
            </a:pPr>
            <a:r>
              <a:rPr lang="es-MX" dirty="0"/>
              <a:t>2022</a:t>
            </a:r>
          </a:p>
          <a:p>
            <a:pPr marL="0" indent="0" algn="ctr">
              <a:buNone/>
            </a:pPr>
            <a:r>
              <a:rPr lang="es-CO" dirty="0">
                <a:hlinkClick r:id="rId2"/>
              </a:rPr>
              <a:t>www.linkedin.com/in/julianuribegomez</a:t>
            </a:r>
            <a:endParaRPr lang="es-CO" dirty="0"/>
          </a:p>
          <a:p>
            <a:pPr marL="0" indent="0" algn="ctr">
              <a:buNone/>
            </a:pPr>
            <a:r>
              <a:rPr lang="es-CO" dirty="0"/>
              <a:t>@</a:t>
            </a:r>
            <a:r>
              <a:rPr lang="es-CO" dirty="0" err="1"/>
              <a:t>armyofdata</a:t>
            </a:r>
            <a:endParaRPr lang="es-CO" dirty="0"/>
          </a:p>
          <a:p>
            <a:pPr marL="0" indent="0" algn="ctr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4" y="4672453"/>
            <a:ext cx="444137" cy="4441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7" y="4138747"/>
            <a:ext cx="422061" cy="4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6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Hurto de motos</a:t>
            </a:r>
            <a:endParaRPr lang="es-CO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057476"/>
              </p:ext>
            </p:extLst>
          </p:nvPr>
        </p:nvGraphicFramePr>
        <p:xfrm>
          <a:off x="2303689" y="2021567"/>
          <a:ext cx="7584621" cy="3870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74441">
                  <a:extLst>
                    <a:ext uri="{9D8B030D-6E8A-4147-A177-3AD203B41FA5}">
                      <a16:colId xmlns:a16="http://schemas.microsoft.com/office/drawing/2014/main" val="4235552556"/>
                    </a:ext>
                  </a:extLst>
                </a:gridCol>
                <a:gridCol w="3810180">
                  <a:extLst>
                    <a:ext uri="{9D8B030D-6E8A-4147-A177-3AD203B41FA5}">
                      <a16:colId xmlns:a16="http://schemas.microsoft.com/office/drawing/2014/main" val="310878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dirty="0"/>
                        <a:t>Número de datos analizados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65058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820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/>
                        <a:t>Años de análisis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2003-2022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18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/>
                        <a:t>Tipo de análisis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Exploratorio,</a:t>
                      </a:r>
                      <a:r>
                        <a:rPr lang="es-MX" sz="2800" baseline="0" dirty="0"/>
                        <a:t> descriptivo, correlacional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8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/>
                        <a:t>Cantidad de variables analizadas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/>
                        <a:t>23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/>
                        <a:t>Fuente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err="1"/>
                        <a:t>MEData</a:t>
                      </a:r>
                      <a:endParaRPr lang="es-C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7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50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" y="0"/>
            <a:ext cx="728737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4651" y="2817585"/>
            <a:ext cx="3816531" cy="1325563"/>
          </a:xfrm>
        </p:spPr>
        <p:txBody>
          <a:bodyPr>
            <a:noAutofit/>
          </a:bodyPr>
          <a:lstStyle/>
          <a:p>
            <a:r>
              <a:rPr lang="es-MX" sz="2800" dirty="0"/>
              <a:t>Los </a:t>
            </a:r>
            <a:r>
              <a:rPr lang="es-MX" sz="2800" dirty="0">
                <a:solidFill>
                  <a:srgbClr val="FF0000"/>
                </a:solidFill>
              </a:rPr>
              <a:t>miércoles</a:t>
            </a:r>
            <a:r>
              <a:rPr lang="es-MX" sz="2800" dirty="0"/>
              <a:t> y </a:t>
            </a:r>
            <a:r>
              <a:rPr lang="es-MX" sz="2800" dirty="0">
                <a:solidFill>
                  <a:srgbClr val="FF0000"/>
                </a:solidFill>
              </a:rPr>
              <a:t>jueves (33.1%)</a:t>
            </a:r>
            <a:r>
              <a:rPr lang="es-MX" sz="2800" dirty="0"/>
              <a:t> se presentan mayor número de hurtos.</a:t>
            </a:r>
            <a:br>
              <a:rPr lang="es-MX" sz="2800" dirty="0"/>
            </a:br>
            <a:br>
              <a:rPr lang="es-MX" sz="2800" dirty="0"/>
            </a:br>
            <a:r>
              <a:rPr lang="es-MX" sz="2800" dirty="0">
                <a:solidFill>
                  <a:srgbClr val="FF0000"/>
                </a:solidFill>
              </a:rPr>
              <a:t>Mayo (9.2%)</a:t>
            </a:r>
            <a:r>
              <a:rPr lang="es-MX" sz="2800" dirty="0"/>
              <a:t> es el mes con más reportes.</a:t>
            </a:r>
            <a:br>
              <a:rPr lang="es-MX" sz="2800" dirty="0"/>
            </a:br>
            <a:br>
              <a:rPr lang="es-MX" sz="2800" dirty="0"/>
            </a:br>
            <a:r>
              <a:rPr lang="es-MX" sz="2800" dirty="0"/>
              <a:t>Entre las </a:t>
            </a:r>
            <a:r>
              <a:rPr lang="es-MX" sz="2800" dirty="0">
                <a:solidFill>
                  <a:srgbClr val="FF0000"/>
                </a:solidFill>
              </a:rPr>
              <a:t>7pm</a:t>
            </a:r>
            <a:r>
              <a:rPr lang="es-MX" sz="2800" dirty="0"/>
              <a:t> y </a:t>
            </a:r>
            <a:r>
              <a:rPr lang="es-MX" sz="2800" dirty="0">
                <a:solidFill>
                  <a:srgbClr val="FF0000"/>
                </a:solidFill>
              </a:rPr>
              <a:t>10pm (29.3%)</a:t>
            </a:r>
            <a:r>
              <a:rPr lang="es-MX" sz="2800" dirty="0"/>
              <a:t> hay mayor número de reportes.</a:t>
            </a:r>
            <a:br>
              <a:rPr lang="es-MX" sz="2800" dirty="0"/>
            </a:br>
            <a:br>
              <a:rPr lang="es-MX" sz="2800" dirty="0"/>
            </a:br>
            <a:r>
              <a:rPr lang="es-MX" sz="2800" dirty="0"/>
              <a:t>Las víctimas están entre los </a:t>
            </a:r>
            <a:r>
              <a:rPr lang="es-MX" sz="2800" dirty="0">
                <a:solidFill>
                  <a:srgbClr val="FF0000"/>
                </a:solidFill>
              </a:rPr>
              <a:t>20</a:t>
            </a:r>
            <a:r>
              <a:rPr lang="es-MX" sz="2800" dirty="0"/>
              <a:t> y </a:t>
            </a:r>
            <a:r>
              <a:rPr lang="es-MX" sz="2800" dirty="0">
                <a:solidFill>
                  <a:srgbClr val="FF0000"/>
                </a:solidFill>
              </a:rPr>
              <a:t>35 </a:t>
            </a:r>
            <a:r>
              <a:rPr lang="es-MX" sz="2800" dirty="0"/>
              <a:t>años </a:t>
            </a:r>
            <a:r>
              <a:rPr lang="es-MX" sz="2800" dirty="0">
                <a:solidFill>
                  <a:srgbClr val="FF0000"/>
                </a:solidFill>
              </a:rPr>
              <a:t>(68.7%)</a:t>
            </a:r>
            <a:r>
              <a:rPr lang="es-MX" sz="2800" dirty="0"/>
              <a:t>.</a:t>
            </a:r>
            <a:endParaRPr lang="es-CO" sz="2800" dirty="0"/>
          </a:p>
        </p:txBody>
      </p:sp>
      <p:sp>
        <p:nvSpPr>
          <p:cNvPr id="5" name="Anillo 4"/>
          <p:cNvSpPr/>
          <p:nvPr/>
        </p:nvSpPr>
        <p:spPr>
          <a:xfrm>
            <a:off x="379512" y="48027"/>
            <a:ext cx="770709" cy="667975"/>
          </a:xfrm>
          <a:prstGeom prst="donut">
            <a:avLst>
              <a:gd name="adj" fmla="val 35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" name="Anillo 5"/>
          <p:cNvSpPr/>
          <p:nvPr/>
        </p:nvSpPr>
        <p:spPr>
          <a:xfrm>
            <a:off x="4894217" y="83090"/>
            <a:ext cx="770709" cy="667975"/>
          </a:xfrm>
          <a:prstGeom prst="donut">
            <a:avLst>
              <a:gd name="adj" fmla="val 35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Anillo 6"/>
          <p:cNvSpPr/>
          <p:nvPr/>
        </p:nvSpPr>
        <p:spPr>
          <a:xfrm>
            <a:off x="2677886" y="3475173"/>
            <a:ext cx="1020873" cy="927010"/>
          </a:xfrm>
          <a:prstGeom prst="donut">
            <a:avLst>
              <a:gd name="adj" fmla="val 35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Anillo 7"/>
          <p:cNvSpPr/>
          <p:nvPr/>
        </p:nvSpPr>
        <p:spPr>
          <a:xfrm>
            <a:off x="4402117" y="3585935"/>
            <a:ext cx="1208587" cy="1114426"/>
          </a:xfrm>
          <a:prstGeom prst="donut">
            <a:avLst>
              <a:gd name="adj" fmla="val 35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0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6" y="4062869"/>
            <a:ext cx="11054973" cy="26906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" y="56954"/>
            <a:ext cx="3718907" cy="38879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6685" y="469628"/>
            <a:ext cx="7082246" cy="2639332"/>
          </a:xfrm>
        </p:spPr>
        <p:txBody>
          <a:bodyPr>
            <a:normAutofit fontScale="90000"/>
          </a:bodyPr>
          <a:lstStyle/>
          <a:p>
            <a:r>
              <a:rPr lang="es-MX" dirty="0"/>
              <a:t>La mayor cantidad de victimas son los </a:t>
            </a:r>
            <a:r>
              <a:rPr lang="es-MX" dirty="0">
                <a:solidFill>
                  <a:srgbClr val="FF0000"/>
                </a:solidFill>
              </a:rPr>
              <a:t>hombres (81.3%)</a:t>
            </a:r>
            <a:r>
              <a:rPr lang="es-MX" dirty="0"/>
              <a:t>, usualmente, con un estado civil de </a:t>
            </a:r>
            <a:r>
              <a:rPr lang="es-MX" dirty="0">
                <a:solidFill>
                  <a:srgbClr val="FF0000"/>
                </a:solidFill>
              </a:rPr>
              <a:t>solteros (55.1%)</a:t>
            </a:r>
            <a:r>
              <a:rPr lang="es-MX" dirty="0"/>
              <a:t>, seguido por los que conviven en </a:t>
            </a:r>
            <a:r>
              <a:rPr lang="es-MX" dirty="0">
                <a:solidFill>
                  <a:srgbClr val="FF0000"/>
                </a:solidFill>
              </a:rPr>
              <a:t>unión libre (18.2%)</a:t>
            </a:r>
            <a:r>
              <a:rPr lang="es-MX" dirty="0"/>
              <a:t>.</a:t>
            </a:r>
            <a:endParaRPr lang="es-CO" dirty="0"/>
          </a:p>
        </p:txBody>
      </p:sp>
      <p:sp>
        <p:nvSpPr>
          <p:cNvPr id="7" name="Marco 6"/>
          <p:cNvSpPr/>
          <p:nvPr/>
        </p:nvSpPr>
        <p:spPr>
          <a:xfrm>
            <a:off x="666952" y="304278"/>
            <a:ext cx="992031" cy="3562328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Marco 7"/>
          <p:cNvSpPr/>
          <p:nvPr/>
        </p:nvSpPr>
        <p:spPr>
          <a:xfrm>
            <a:off x="666952" y="4170885"/>
            <a:ext cx="3134338" cy="2582612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2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13" y="2266600"/>
            <a:ext cx="10421446" cy="45788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383" y="365760"/>
            <a:ext cx="46220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dirty="0"/>
              <a:t>Los barrios </a:t>
            </a:r>
            <a:r>
              <a:rPr lang="es-MX" sz="3200" dirty="0">
                <a:solidFill>
                  <a:srgbClr val="FF0000"/>
                </a:solidFill>
              </a:rPr>
              <a:t>Prado, Boston y La Candelaria</a:t>
            </a:r>
            <a:r>
              <a:rPr lang="es-MX" sz="3200" dirty="0"/>
              <a:t> </a:t>
            </a:r>
            <a:r>
              <a:rPr lang="es-MX" sz="3200" dirty="0">
                <a:solidFill>
                  <a:srgbClr val="FF0000"/>
                </a:solidFill>
              </a:rPr>
              <a:t>(7.2%)</a:t>
            </a:r>
            <a:r>
              <a:rPr lang="es-MX" sz="3200" dirty="0"/>
              <a:t> registran el mayor número de reportes. (mapa de calor construido con datos 2019)</a:t>
            </a:r>
            <a:endParaRPr lang="es-CO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5892" y="272319"/>
            <a:ext cx="3971109" cy="342647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2103121" y="1423851"/>
            <a:ext cx="8318325" cy="123161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29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" y="1736852"/>
            <a:ext cx="10058400" cy="509487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53" y="157252"/>
            <a:ext cx="9145208" cy="313940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012282" y="514049"/>
            <a:ext cx="3036026" cy="2226402"/>
          </a:xfrm>
        </p:spPr>
        <p:txBody>
          <a:bodyPr>
            <a:noAutofit/>
          </a:bodyPr>
          <a:lstStyle/>
          <a:p>
            <a:r>
              <a:rPr lang="es-MX" sz="2800" dirty="0"/>
              <a:t>La mayoría de los delitos se cometen a </a:t>
            </a:r>
            <a:r>
              <a:rPr lang="es-MX" sz="2800" dirty="0">
                <a:solidFill>
                  <a:srgbClr val="FF0000"/>
                </a:solidFill>
              </a:rPr>
              <a:t>pie (44.6%)</a:t>
            </a:r>
            <a:r>
              <a:rPr lang="es-MX" sz="2800" dirty="0"/>
              <a:t>, haciendo uso de </a:t>
            </a:r>
            <a:r>
              <a:rPr lang="es-MX" sz="2800" dirty="0">
                <a:solidFill>
                  <a:srgbClr val="FF0000"/>
                </a:solidFill>
              </a:rPr>
              <a:t>atraco</a:t>
            </a:r>
            <a:r>
              <a:rPr lang="es-MX" sz="2800" dirty="0"/>
              <a:t> o </a:t>
            </a:r>
            <a:r>
              <a:rPr lang="es-MX" sz="2800" dirty="0">
                <a:solidFill>
                  <a:srgbClr val="FF0000"/>
                </a:solidFill>
              </a:rPr>
              <a:t>halado (92.2%)</a:t>
            </a:r>
            <a:r>
              <a:rPr lang="es-MX" sz="2800" dirty="0"/>
              <a:t>.</a:t>
            </a:r>
            <a:endParaRPr lang="es-CO" sz="2800" dirty="0"/>
          </a:p>
        </p:txBody>
      </p:sp>
      <p:sp>
        <p:nvSpPr>
          <p:cNvPr id="7" name="Marco 6"/>
          <p:cNvSpPr/>
          <p:nvPr/>
        </p:nvSpPr>
        <p:spPr>
          <a:xfrm>
            <a:off x="666952" y="1696237"/>
            <a:ext cx="1396979" cy="3186522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Marco 7"/>
          <p:cNvSpPr/>
          <p:nvPr/>
        </p:nvSpPr>
        <p:spPr>
          <a:xfrm>
            <a:off x="3461656" y="294585"/>
            <a:ext cx="1031967" cy="2942956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2" y="264695"/>
            <a:ext cx="10964850" cy="64008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4251" y="1026756"/>
            <a:ext cx="5381897" cy="2521766"/>
          </a:xfrm>
        </p:spPr>
        <p:txBody>
          <a:bodyPr>
            <a:noAutofit/>
          </a:bodyPr>
          <a:lstStyle/>
          <a:p>
            <a:pPr algn="just"/>
            <a:r>
              <a:rPr lang="es-MX" sz="3600" dirty="0"/>
              <a:t>En la gran mayoría de casos se reporta el uso de </a:t>
            </a:r>
            <a:r>
              <a:rPr lang="es-MX" sz="3600" dirty="0">
                <a:solidFill>
                  <a:srgbClr val="FF0000"/>
                </a:solidFill>
              </a:rPr>
              <a:t>llaves maestras</a:t>
            </a:r>
            <a:r>
              <a:rPr lang="es-MX" sz="3600" dirty="0"/>
              <a:t> y </a:t>
            </a:r>
            <a:r>
              <a:rPr lang="es-MX" sz="3600" dirty="0">
                <a:solidFill>
                  <a:srgbClr val="FF0000"/>
                </a:solidFill>
              </a:rPr>
              <a:t>armas de fuego (71.9%)</a:t>
            </a:r>
            <a:r>
              <a:rPr lang="es-MX" sz="3600" dirty="0"/>
              <a:t>, principalmente sobre </a:t>
            </a:r>
            <a:r>
              <a:rPr lang="es-MX" sz="3600" dirty="0">
                <a:solidFill>
                  <a:srgbClr val="FF0000"/>
                </a:solidFill>
              </a:rPr>
              <a:t>hombres</a:t>
            </a:r>
            <a:r>
              <a:rPr lang="es-MX" sz="3600" dirty="0"/>
              <a:t>.</a:t>
            </a:r>
            <a:endParaRPr lang="es-CO" sz="3600" dirty="0"/>
          </a:p>
        </p:txBody>
      </p:sp>
      <p:sp>
        <p:nvSpPr>
          <p:cNvPr id="5" name="Marco 4"/>
          <p:cNvSpPr/>
          <p:nvPr/>
        </p:nvSpPr>
        <p:spPr>
          <a:xfrm>
            <a:off x="1097280" y="666206"/>
            <a:ext cx="2534194" cy="4242678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9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0" y="2646946"/>
            <a:ext cx="11988504" cy="411545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La mayor cantidad de motos robadas son de color </a:t>
            </a:r>
            <a:r>
              <a:rPr lang="es-MX" dirty="0">
                <a:solidFill>
                  <a:srgbClr val="FF0000"/>
                </a:solidFill>
              </a:rPr>
              <a:t>negro (34.8%)</a:t>
            </a:r>
            <a:r>
              <a:rPr lang="es-MX" dirty="0"/>
              <a:t>.</a:t>
            </a:r>
            <a:endParaRPr lang="es-CO" dirty="0"/>
          </a:p>
        </p:txBody>
      </p:sp>
      <p:sp>
        <p:nvSpPr>
          <p:cNvPr id="6" name="Marco 5"/>
          <p:cNvSpPr/>
          <p:nvPr/>
        </p:nvSpPr>
        <p:spPr>
          <a:xfrm>
            <a:off x="790074" y="2970209"/>
            <a:ext cx="729343" cy="3617596"/>
          </a:xfrm>
          <a:prstGeom prst="frame">
            <a:avLst>
              <a:gd name="adj1" fmla="val 1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3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¿Hay alguna relación entre el arma utilizada y la modalidad?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47" y="1566454"/>
            <a:ext cx="5254106" cy="5291546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2299063" y="4846320"/>
            <a:ext cx="2508068" cy="9797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5917475" y="2892017"/>
            <a:ext cx="3176071" cy="156241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838200" y="4454434"/>
            <a:ext cx="161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Atraco con arma de fuego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9228529" y="2568851"/>
            <a:ext cx="161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Halado con llave maestra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7669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525</Words>
  <Application>Microsoft Office PowerPoint</Application>
  <PresentationFormat>Panorámica</PresentationFormat>
  <Paragraphs>48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Analítica sobre bases de datos abiertos de seguridad en la ciudad de Medellín: un ejercicio exploratorio sobre hurtos e incidentes</vt:lpstr>
      <vt:lpstr>Hurto de motos</vt:lpstr>
      <vt:lpstr>Los miércoles y jueves (33.1%) se presentan mayor número de hurtos.  Mayo (9.2%) es el mes con más reportes.  Entre las 7pm y 10pm (29.3%) hay mayor número de reportes.  Las víctimas están entre los 20 y 35 años (68.7%).</vt:lpstr>
      <vt:lpstr>La mayor cantidad de victimas son los hombres (81.3%), usualmente, con un estado civil de solteros (55.1%), seguido por los que conviven en unión libre (18.2%).</vt:lpstr>
      <vt:lpstr>Los barrios Prado, Boston y La Candelaria (7.2%) registran el mayor número de reportes. (mapa de calor construido con datos 2019)</vt:lpstr>
      <vt:lpstr>La mayoría de los delitos se cometen a pie (44.6%), haciendo uso de atraco o halado (92.2%).</vt:lpstr>
      <vt:lpstr>En la gran mayoría de casos se reporta el uso de llaves maestras y armas de fuego (71.9%), principalmente sobre hombres.</vt:lpstr>
      <vt:lpstr>La mayor cantidad de motos robadas son de color negro (34.8%).</vt:lpstr>
      <vt:lpstr>¿Hay alguna relación entre el arma utilizada y la modalidad?</vt:lpstr>
      <vt:lpstr>El mayor numero de reportes suceden entre semana, entre las 7 pm y 22 pm.  </vt:lpstr>
      <vt:lpstr>Hurto de carros</vt:lpstr>
      <vt:lpstr>Los miércoles (16.2%) se presentan mayor número de hurtos.  Mayo (9.6%) es el mes con más reportes.  Entre las 7pm y 11pm (30.6%) hay mayor número de reportes.  </vt:lpstr>
      <vt:lpstr>La mayor cantidad de victimas son los hombres (76.2%), usualmente, con un estado civil de casado(a) (33.6%), seguido por soltero(a) (29.2%).</vt:lpstr>
      <vt:lpstr>Los barrios Laureles, Belén y Conquistadores (6.8%) registran el mayor número de reportes. (mapa de calor construido con datos 2019)</vt:lpstr>
      <vt:lpstr>En el 38.5% de los casos no se tiene una medio de transporte para cometer el hurto, sin embargo, usando automóvil (32.7%) y a pie (23.6%), haciendo uso de atraco y halado (78.7%).</vt:lpstr>
      <vt:lpstr>En la gran mayoría de casos se reporta el uso de llaves maestras y armas de fuego (75.3%), principalmente sobre hombres.</vt:lpstr>
      <vt:lpstr>La mayor cantidad de carros robados son de color Gris y Blanco (32.6%).</vt:lpstr>
      <vt:lpstr>El mayor numero de reportes suceden entre semana, entre las 8 pm y 22 pm.  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sobre bases de datos abiertos de seguridad en la ciudad de Medellín</dc:title>
  <dc:creator>Usuario</dc:creator>
  <cp:lastModifiedBy>Cesar Augusto Bedoya Muñoz</cp:lastModifiedBy>
  <cp:revision>59</cp:revision>
  <dcterms:created xsi:type="dcterms:W3CDTF">2022-06-15T18:49:07Z</dcterms:created>
  <dcterms:modified xsi:type="dcterms:W3CDTF">2022-07-12T20:16:43Z</dcterms:modified>
</cp:coreProperties>
</file>